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  <p:sldMasterId id="2147483719" r:id="rId5"/>
  </p:sldMasterIdLst>
  <p:notesMasterIdLst>
    <p:notesMasterId r:id="rId16"/>
  </p:notesMasterIdLst>
  <p:handoutMasterIdLst>
    <p:handoutMasterId r:id="rId17"/>
  </p:handoutMasterIdLst>
  <p:sldIdLst>
    <p:sldId id="256" r:id="rId6"/>
    <p:sldId id="267" r:id="rId7"/>
    <p:sldId id="307" r:id="rId8"/>
    <p:sldId id="314" r:id="rId9"/>
    <p:sldId id="312" r:id="rId10"/>
    <p:sldId id="311" r:id="rId11"/>
    <p:sldId id="306" r:id="rId12"/>
    <p:sldId id="308" r:id="rId13"/>
    <p:sldId id="309" r:id="rId14"/>
    <p:sldId id="273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3F07B12-FAE0-28AD-E538-EEDF72EBCEF7}" name="Noyan, Alican" initials="NA" userId="S::noyan.a@buas.nl::f2106684-872a-4b1d-b983-18c991c41330" providerId="AD"/>
  <p188:author id="{A9878740-8B24-E015-19E6-4C2DC5D6CC7C}" name="Bhushan, Nitin" initials="BN" userId="S::bhushan.n@buas.nl::b70ad1ac-80f8-452d-97e3-49086ae68978" providerId="AD"/>
  <p188:author id="{340C3EA1-4802-6F83-FF26-A8A3A773991A}" name="Heijligers, Bram" initials="HB" userId="S::heijligers.b@buas.nl::5cef929d-ecf9-4fca-bf12-bc5ee065fc99" providerId="AD"/>
  <p188:author id="{069542DF-FD5F-DFCE-64EB-70A6D63387E4}" name="Kozlova, Zhanna" initials="KZ" userId="S::kozlova.z@buas.nl::8d63d5a7-3991-4693-b13a-8e2a489aa35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6789D2-78F9-4625-ABD3-A87CF2BD9648}" v="32" dt="2024-02-06T13:32:11.774"/>
    <p1510:client id="{ACD2F8A1-E314-43BE-9046-5D2A47C68EA6}" v="35" dt="2024-02-06T09:47:05.188"/>
    <p1510:client id="{CFCCADF5-57C1-4043-8714-A2BAF72EE74E}" v="14" dt="2024-02-06T13:34:30.057"/>
    <p1510:client id="{D6DE07F2-FD4C-4742-9828-A3AD5CA31E0B}" v="180" dt="2024-02-06T13:18:33.458"/>
    <p1510:client id="{DD1C55B1-15BC-4A06-888E-B28DB229B1DF}" v="1" dt="2024-02-07T10:17:55.2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8/10/relationships/authors" Target="authors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D317E2-89CF-BF42-AE9F-1E591F3FE6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4C057F-DD8E-3C49-A2E7-A6D6ECD66F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569D-5793-854B-AD14-A4A92002595E}" type="datetimeFigureOut">
              <a:rPr lang="nl-NL" smtClean="0"/>
              <a:t>12-4-2024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64519D-1C87-FD4B-B00A-2DA94782ED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08F263-2994-7B4C-82A2-4CDFFA4B0E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E908-F265-BD4B-9820-E8CE97EAAC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23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B1B7-C8F7-8843-BF43-280387B2B40F}" type="datetimeFigureOut">
              <a:rPr lang="nl-NL" smtClean="0"/>
              <a:t>12-4-2024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5874-2264-DB45-A455-DDA96B8CCAE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39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83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In the beginning, a journey commenced with the creation of V1_model, a CNN tailored for image classification on 128x128 pixel images. Its architecture boasted three convolutional layers, augmented by max-pooling and dropout layers to curb overfitting. With the Adam optimizer and categorical </a:t>
            </a:r>
            <a:r>
              <a:rPr lang="en-US" b="0" i="0" dirty="0" err="1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crossentropy</a:t>
            </a:r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 loss, its training commenced, achieving a commendable 78% accuracy.</a:t>
            </a:r>
          </a:p>
          <a:p>
            <a:pPr algn="l"/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Seeking greater heights, the second iteration unfolded, expanding to 256x256 pixel images with V2_model. Though its convolutional layers deepened, its performance waned slightly to 77% accuracy, a testament to the challenges of scale.</a:t>
            </a:r>
          </a:p>
          <a:p>
            <a:pPr algn="l"/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Undeterred, the third iteration introduced data augmentation, enriching the training dataset with horizontal flips. Despite the modest improvement to 79%, the quest for excellence persisted.</a:t>
            </a:r>
          </a:p>
          <a:p>
            <a:pPr algn="l"/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In the final chapter, transfer learning emerged as the key, summoning the venerable VGG16 model to augment V4_model. With its preternatural wisdom and the addition of custom dense layers, V4_model soared to new heights, achieving a remarkable 94% accuracy.</a:t>
            </a:r>
          </a:p>
          <a:p>
            <a:pPr algn="l"/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Thus, the journey concluded, each iteration a stepping stone toward mastery. From the humble beginnings of V1_model to the triumphant ascent of V4_model, the tale of evolution and perseverance echoed through the annals of machine learning history.</a:t>
            </a:r>
          </a:p>
          <a:p>
            <a:endParaRPr lang="en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7000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Briefly explain your study and the hypotheses you had:</a:t>
            </a:r>
            <a:endParaRPr lang="en-US" b="0" i="0" dirty="0">
              <a:solidFill>
                <a:srgbClr val="ECECEC"/>
              </a:solidFill>
              <a:effectLst/>
              <a:highlight>
                <a:srgbClr val="212121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Our study involved an A/B test to assess the efficacy of our plant identifier application. Hypotheses included expecting Version B to exhibit higher user satisfaction and usability compared to Version A, with specific focus on intuitiveness, usefulness, and overall enjoyment.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Clearly indicate how you incorporated the results in your final wireframe prototype:</a:t>
            </a:r>
            <a:endParaRPr lang="en-US" b="0" i="0" dirty="0">
              <a:solidFill>
                <a:srgbClr val="ECECEC"/>
              </a:solidFill>
              <a:effectLst/>
              <a:highlight>
                <a:srgbClr val="212121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We integrated statistical outcomes from the A/B test into our wireframe prototype by retaining elements from Version A that led to higher user satisfaction and usability. Additionally, areas for improvement identified through user feedback, such as button clarity, were addressed to enhance overall usability.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Reflect on the impact of the study results on your final design:</a:t>
            </a:r>
            <a:endParaRPr lang="en-US" b="0" i="0" dirty="0">
              <a:solidFill>
                <a:srgbClr val="ECECEC"/>
              </a:solidFill>
              <a:effectLst/>
              <a:highlight>
                <a:srgbClr val="212121"/>
              </a:highlight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The study results guided our final design decisions, ensuring that user-centric features from both versions were incorporated. This approach helped optimize the wireframe prototype to meet user needs and preferences, enhancing the overall user experience of the plant identifier application.</a:t>
            </a:r>
          </a:p>
          <a:p>
            <a:endParaRPr lang="en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24714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A6C8C274-345F-C24F-B914-9D57A4FC4BF7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146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C85429B-7EB3-084A-A4F2-852F584DF39D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8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6B00DB6-5B71-E84F-BC2E-BED7F0E7F3EC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FD12A8D7-D751-9541-9AE7-BF53D0FEBC02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36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448D5C6B-2343-F24D-8098-49B80807734D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31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1503BD7-7D4E-034E-A73D-34A96F7C2B9E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14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CE7ED-B6C7-5F49-A328-1F510803E5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625" y="0"/>
            <a:ext cx="11509375" cy="5457825"/>
          </a:xfrm>
          <a:solidFill>
            <a:schemeClr val="bg1">
              <a:alpha val="0"/>
            </a:schemeClr>
          </a:solidFill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9B625D9-B9EE-6E45-88E2-4D1C6CB4222C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1013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ECE7121-FBD5-B04C-9051-955FACEB8C14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="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8"/>
            <a:ext cx="11144920" cy="3735895"/>
          </a:xfrm>
          <a:prstGeom prst="rect">
            <a:avLst/>
          </a:prstGeom>
        </p:spPr>
        <p:txBody>
          <a:bodyPr wrap="square"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9" name="Titel 18">
            <a:extLst>
              <a:ext uri="{FF2B5EF4-FFF2-40B4-BE49-F238E27FC236}">
                <a16:creationId xmlns:a16="http://schemas.microsoft.com/office/drawing/2014/main" id="{6E37925F-CA59-EA4B-87ED-B4446264C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273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D076CE5-49C4-1047-90C9-08077C54E025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268AB72-F30A-4844-AFAE-20251F3B1D8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71381"/>
            <a:ext cx="11144922" cy="4154984"/>
          </a:xfrm>
          <a:prstGeom prst="rect">
            <a:avLst/>
          </a:prstGeom>
        </p:spPr>
        <p:txBody>
          <a:bodyPr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14" name="Titel 18">
            <a:extLst>
              <a:ext uri="{FF2B5EF4-FFF2-40B4-BE49-F238E27FC236}">
                <a16:creationId xmlns:a16="http://schemas.microsoft.com/office/drawing/2014/main" id="{688B96DB-3A09-5D41-96EB-01A013AF8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8379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162539FB-202D-7448-9B76-4D3F85DFC8D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04964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7706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D1B948D2-A1A1-F04B-B617-A343C034765F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9EB354-C69C-5643-9D58-5562543DF02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0" name="Titel 18">
            <a:extLst>
              <a:ext uri="{FF2B5EF4-FFF2-40B4-BE49-F238E27FC236}">
                <a16:creationId xmlns:a16="http://schemas.microsoft.com/office/drawing/2014/main" id="{949D0D18-EF80-BF45-81DC-61E86990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AF9BE3C-D98B-1145-B3B9-29CC71E86FE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0343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026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409560F-09D7-1541-AA3E-48454F3386CB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4172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VERTIC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BB334B0-1517-8E49-8E98-1A6D5ACFD79A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2"/>
            <a:ext cx="11144919" cy="1221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</p:txBody>
      </p:sp>
      <p:sp>
        <p:nvSpPr>
          <p:cNvPr id="17" name="Tijdelijke aanduiding voor tekst 12">
            <a:extLst>
              <a:ext uri="{FF2B5EF4-FFF2-40B4-BE49-F238E27FC236}">
                <a16:creationId xmlns:a16="http://schemas.microsoft.com/office/drawing/2014/main" id="{22D87F01-9DD2-8D4D-9195-78BF27BC2C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7882" y="3485645"/>
            <a:ext cx="11144921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F81BD049-5E4B-9149-B907-EEBC60CA884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37882" y="3957143"/>
            <a:ext cx="11144921" cy="164044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1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18FF14D-DE4B-5145-AA10-4DA74DE2D5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062870"/>
          </a:xfrm>
          <a:prstGeom prst="rect">
            <a:avLst/>
          </a:prstGeom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8403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DB27365-2F06-6844-B8A5-69B9719875E4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C3B9D9-D47F-E64C-B5FB-5C72B67A6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7882" y="2462709"/>
            <a:ext cx="11145600" cy="774700"/>
          </a:xfrm>
          <a:prstGeom prst="rect">
            <a:avLst/>
          </a:prstGeom>
        </p:spPr>
        <p:txBody>
          <a:bodyPr/>
          <a:lstStyle>
            <a:lvl1pPr algn="ctr">
              <a:defRPr sz="4400" baseline="0">
                <a:solidFill>
                  <a:schemeClr val="bg1"/>
                </a:solidFill>
                <a:latin typeface="Open Sans SemiBold" panose="020B0606030504020204" pitchFamily="34" charset="0"/>
              </a:defRPr>
            </a:lvl1pPr>
          </a:lstStyle>
          <a:p>
            <a:r>
              <a:rPr lang="nl-NL" err="1"/>
              <a:t>Thank</a:t>
            </a:r>
            <a:r>
              <a:rPr lang="nl-NL"/>
              <a:t> </a:t>
            </a:r>
            <a:r>
              <a:rPr lang="nl-NL" err="1"/>
              <a:t>you</a:t>
            </a:r>
            <a:r>
              <a:rPr lang="nl-NL"/>
              <a:t>!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11D22F6-CF91-A141-9E4D-70FE81B1761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16082" y="3429000"/>
            <a:ext cx="5389200" cy="219551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Clr>
                <a:srgbClr val="EE731A"/>
              </a:buClr>
              <a:buFontTx/>
              <a:buNone/>
              <a:defRPr sz="2100" baseline="0">
                <a:solidFill>
                  <a:schemeClr val="bg1"/>
                </a:solidFill>
              </a:defRPr>
            </a:lvl1pPr>
          </a:lstStyle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98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2B7B323-1BBF-154D-9615-F7F8C12858F4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550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5113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0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AABC345-69CA-A944-8CD9-FFF238BA6EFB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5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80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CIENCE A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07072F27-C774-C541-A0DB-86DF7F09557D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9338287-3AF1-3343-8F1E-141790FD5731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74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5568E9F-E84D-C14D-8FA6-15284E6958F8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7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9" Type="http://schemas.openxmlformats.org/officeDocument/2006/relationships/image" Target="../media/image25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9D204BC3-D550-6C4A-888D-7B95F79F4232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11" name="Tijdelijke aanduiding voor titel 10">
            <a:extLst>
              <a:ext uri="{FF2B5EF4-FFF2-40B4-BE49-F238E27FC236}">
                <a16:creationId xmlns:a16="http://schemas.microsoft.com/office/drawing/2014/main" id="{D09ABA41-6BF9-2A46-9E75-DA44099603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727200" y="3564467"/>
            <a:ext cx="9372600" cy="15240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468000" tIns="288000" rIns="468000" bIns="45720" rtlCol="0" anchor="t" anchorCtr="0">
            <a:noAutofit/>
          </a:bodyPr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CCBB489B-C61E-7645-8AA7-236EC08917CB}"/>
              </a:ext>
            </a:extLst>
          </p:cNvPr>
          <p:cNvSpPr>
            <a:spLocks noGrp="1" noChangeAspect="1"/>
          </p:cNvSpPr>
          <p:nvPr>
            <p:ph type="body" idx="1"/>
          </p:nvPr>
        </p:nvSpPr>
        <p:spPr>
          <a:xfrm>
            <a:off x="1727200" y="5088467"/>
            <a:ext cx="9372600" cy="982133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108000" rIns="468000" bIns="360000" rtlCol="0"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9219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15" r:id="rId6"/>
    <p:sldLayoutId id="2147483731" r:id="rId7"/>
    <p:sldLayoutId id="2147483733" r:id="rId8"/>
    <p:sldLayoutId id="2147483735" r:id="rId9"/>
    <p:sldLayoutId id="2147483737" r:id="rId10"/>
    <p:sldLayoutId id="2147483741" r:id="rId11"/>
    <p:sldLayoutId id="2147483739" r:id="rId12"/>
    <p:sldLayoutId id="2147483743" r:id="rId13"/>
    <p:sldLayoutId id="2147483745" r:id="rId14"/>
    <p:sldLayoutId id="214748371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ECC8C2D5-4E6A-5441-84B3-10BD96EE8891}" type="datetime2">
              <a:rPr lang="nl-NL" smtClean="0"/>
              <a:t>vrijdag 12 april 2024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&lt;Optional&gt;</a:t>
            </a:r>
          </a:p>
        </p:txBody>
      </p:sp>
    </p:spTree>
    <p:extLst>
      <p:ext uri="{BB962C8B-B14F-4D97-AF65-F5344CB8AC3E}">
        <p14:creationId xmlns:p14="http://schemas.microsoft.com/office/powerpoint/2010/main" val="35465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1" r:id="rId2"/>
    <p:sldLayoutId id="2147483723" r:id="rId3"/>
    <p:sldLayoutId id="2147483722" r:id="rId4"/>
    <p:sldLayoutId id="2147483720" r:id="rId5"/>
    <p:sldLayoutId id="2147483729" r:id="rId6"/>
    <p:sldLayoutId id="214748372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420" userDrawn="1">
          <p15:clr>
            <a:srgbClr val="F26B43"/>
          </p15:clr>
        </p15:guide>
        <p15:guide id="3" pos="4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0C64607B-E8EE-204A-9080-04231F8F55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NL" dirty="0"/>
              <a:t>Petar_Paskalev</a:t>
            </a:r>
          </a:p>
          <a:p>
            <a:r>
              <a:rPr lang="nl-NL" dirty="0"/>
              <a:t>232725</a:t>
            </a:r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B8C37745-5CAB-B949-8072-79528679C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3308350"/>
            <a:ext cx="9372600" cy="1780117"/>
          </a:xfrm>
        </p:spPr>
        <p:txBody>
          <a:bodyPr/>
          <a:lstStyle/>
          <a:p>
            <a:r>
              <a:rPr lang="en-NL" dirty="0"/>
              <a:t>Project Proposal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 err="1"/>
              <a:t>Flower_Recognition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9191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8009EC8-E9DE-2746-B629-E8E1C7F152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4800">
                <a:latin typeface="+mn-lt"/>
              </a:rPr>
              <a:t>Thank you!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DBC3B0E-7707-0645-9528-558D358FE05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NL">
                <a:latin typeface="+mn-lt"/>
              </a:rPr>
              <a:t>Any questions?</a:t>
            </a:r>
            <a:endParaRPr lang="nl-NL">
              <a:latin typeface="+mn-lt"/>
            </a:endParaRP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6B891C5-6D26-DD48-8DFB-6F245191D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4974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/>
              <a:t>Business Understanding</a:t>
            </a:r>
            <a:endParaRPr lang="nl-NL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990023"/>
            <a:ext cx="6445032" cy="3627730"/>
          </a:xfrm>
        </p:spPr>
        <p:txBody>
          <a:bodyPr wrap="square" lIns="91440" tIns="45720" rIns="91440" bIns="45720" anchor="t">
            <a:noAutofit/>
          </a:bodyPr>
          <a:lstStyle/>
          <a:p>
            <a:pPr marL="342900" lvl="1" indent="-342900">
              <a:buClr>
                <a:schemeClr val="accent2"/>
              </a:buClr>
            </a:pPr>
            <a:r>
              <a:rPr lang="en-GB" dirty="0">
                <a:latin typeface="Calibri"/>
                <a:ea typeface="Open Sans"/>
                <a:cs typeface="Open Sans"/>
              </a:rPr>
              <a:t>Create the first idea for your application: </a:t>
            </a:r>
            <a:endParaRPr lang="en-US" dirty="0">
              <a:latin typeface="Calibri"/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</a:t>
            </a:r>
            <a:r>
              <a:rPr lang="en-US" sz="2000" dirty="0">
                <a:ea typeface="Open Sans"/>
                <a:cs typeface="Open Sans"/>
              </a:rPr>
              <a:t>Difficulty in identifying flower  accurately.</a:t>
            </a:r>
            <a:r>
              <a:rPr lang="en-GB" sz="2000" dirty="0">
                <a:ea typeface="Open Sans"/>
                <a:cs typeface="Open Sans"/>
              </a:rPr>
              <a:t>;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Conservationists need a reliable image classifier.;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</a:t>
            </a:r>
            <a:r>
              <a:rPr lang="en-US" sz="2000" dirty="0">
                <a:ea typeface="Open Sans"/>
                <a:cs typeface="Open Sans"/>
              </a:rPr>
              <a:t>DAPS Diagram: Illustrates my solution, an accurate flower species classifier</a:t>
            </a:r>
            <a:r>
              <a:rPr lang="en-GB" sz="2000" dirty="0">
                <a:ea typeface="Open Sans"/>
                <a:cs typeface="Open Sans"/>
              </a:rPr>
              <a:t>;</a:t>
            </a:r>
          </a:p>
          <a:p>
            <a:pPr marL="486410" lvl="1" indent="-29210">
              <a:buClr>
                <a:srgbClr val="EC7C30"/>
              </a:buClr>
            </a:pPr>
            <a:r>
              <a:rPr lang="en-GB" sz="2000" dirty="0">
                <a:latin typeface="Calibri"/>
                <a:ea typeface="Open Sans"/>
                <a:cs typeface="Open Sans"/>
              </a:rPr>
              <a:t> My idea is to make an application that recognizes flowers.</a:t>
            </a:r>
          </a:p>
          <a:p>
            <a:pPr marL="0" indent="0">
              <a:buNone/>
            </a:pPr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sz="2400" dirty="0">
              <a:latin typeface="+mn-lt"/>
              <a:ea typeface="Open Sans"/>
              <a:cs typeface="Open Sans"/>
            </a:endParaRPr>
          </a:p>
          <a:p>
            <a:pPr marL="0" indent="-29210"/>
            <a:endParaRPr lang="en-GB" sz="2400" dirty="0">
              <a:latin typeface="+mn-lt"/>
              <a:ea typeface="Open Sans"/>
              <a:cs typeface="Open San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Pitch</a:t>
            </a:r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D50610-EE2F-74B3-BF69-EB10D40EF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1136" y="76199"/>
            <a:ext cx="4980864" cy="577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014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Deep Learning</a:t>
            </a:r>
            <a:endParaRPr lang="nl-NL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990022"/>
            <a:ext cx="11144920" cy="3953577"/>
          </a:xfrm>
        </p:spPr>
        <p:txBody>
          <a:bodyPr wrap="square" lIns="91440" tIns="45720" rIns="91440" bIns="45720" anchor="t">
            <a:noAutofit/>
          </a:bodyPr>
          <a:lstStyle/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 Explain your image classification problem: 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My model </a:t>
            </a:r>
            <a:r>
              <a:rPr lang="en-GB" sz="2000" dirty="0" err="1">
                <a:ea typeface="Open Sans"/>
                <a:cs typeface="Open Sans"/>
              </a:rPr>
              <a:t>calssifies</a:t>
            </a:r>
            <a:r>
              <a:rPr lang="en-GB" sz="2000" dirty="0">
                <a:ea typeface="Open Sans"/>
                <a:cs typeface="Open Sans"/>
              </a:rPr>
              <a:t> flowers.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5 </a:t>
            </a:r>
            <a:r>
              <a:rPr lang="en-GB" sz="2000" dirty="0" err="1">
                <a:ea typeface="Open Sans"/>
                <a:cs typeface="Open Sans"/>
              </a:rPr>
              <a:t>clasess</a:t>
            </a:r>
            <a:r>
              <a:rPr lang="en-GB" sz="2000" dirty="0">
                <a:ea typeface="Open Sans"/>
                <a:cs typeface="Open Sans"/>
              </a:rPr>
              <a:t> 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Show some examples of classes.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My images differ in every class  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Human level performance accuracy -  66.07%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My random guess accuracy on the whole dataset is 26.09%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Basic Multilayer perceptron accuracy on validation is 67.81%</a:t>
            </a: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0" indent="-29210"/>
            <a:endParaRPr lang="en-GB" dirty="0">
              <a:ea typeface="Open Sans"/>
              <a:cs typeface="Open San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Overview</a:t>
            </a:r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3</a:t>
            </a:fld>
            <a:endParaRPr lang="nl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8A1D4-63F6-C3A3-C553-8F42BB66E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235" y="39022"/>
            <a:ext cx="5439765" cy="24822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734FDC-58F0-A726-1BD5-B95853610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98" y="4871140"/>
            <a:ext cx="6931743" cy="4286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25F9E3-65EA-9BB0-39CE-CF51A2EAA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9329" y="2590064"/>
            <a:ext cx="4655452" cy="347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146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Deep Learning</a:t>
            </a:r>
            <a:endParaRPr lang="nl-NL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990023"/>
            <a:ext cx="11144920" cy="3627730"/>
          </a:xfrm>
        </p:spPr>
        <p:txBody>
          <a:bodyPr wrap="square" lIns="91440" tIns="45720" rIns="91440" bIns="45720" anchor="t">
            <a:noAutofit/>
          </a:bodyPr>
          <a:lstStyle/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 The process: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latin typeface="Calibri"/>
                <a:ea typeface="Open Sans"/>
                <a:cs typeface="Open Sans"/>
              </a:rPr>
              <a:t> Iteration 1 – normal </a:t>
            </a:r>
            <a:r>
              <a:rPr lang="en-GB" sz="2000" dirty="0" err="1">
                <a:latin typeface="Calibri"/>
                <a:ea typeface="Open Sans"/>
                <a:cs typeface="Open Sans"/>
              </a:rPr>
              <a:t>cnn</a:t>
            </a:r>
            <a:r>
              <a:rPr lang="en-GB" sz="2000" dirty="0">
                <a:latin typeface="Calibri"/>
                <a:ea typeface="Open Sans"/>
                <a:cs typeface="Open Sans"/>
              </a:rPr>
              <a:t> architecture 128 by 128 pixels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latin typeface="Calibri"/>
                <a:ea typeface="Open Sans"/>
                <a:cs typeface="Open Sans"/>
              </a:rPr>
              <a:t> Iteration 2 – normal </a:t>
            </a:r>
            <a:r>
              <a:rPr lang="en-GB" sz="2000" dirty="0" err="1">
                <a:latin typeface="Calibri"/>
                <a:ea typeface="Open Sans"/>
                <a:cs typeface="Open Sans"/>
              </a:rPr>
              <a:t>cnn</a:t>
            </a:r>
            <a:r>
              <a:rPr lang="en-GB" sz="2000" dirty="0">
                <a:latin typeface="Calibri"/>
                <a:ea typeface="Open Sans"/>
                <a:cs typeface="Open Sans"/>
              </a:rPr>
              <a:t> architecture 256 by 256 pixels 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latin typeface="Calibri"/>
                <a:ea typeface="Open Sans"/>
                <a:cs typeface="Open Sans"/>
              </a:rPr>
              <a:t> Iteration 3 – Data augmentation </a:t>
            </a:r>
          </a:p>
          <a:p>
            <a:pPr marL="457200" lvl="1" indent="0">
              <a:buClr>
                <a:schemeClr val="accent2"/>
              </a:buClr>
              <a:buNone/>
            </a:pPr>
            <a:endParaRPr lang="en-GB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0" indent="0">
              <a:buNone/>
            </a:pPr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dirty="0">
              <a:ea typeface="Open Sans"/>
              <a:cs typeface="Open San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Overview</a:t>
            </a:r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4</a:t>
            </a:fld>
            <a:endParaRPr lang="nl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DA5E99-0A9C-6E4E-DBD2-2A5AB9DCB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2251" y="0"/>
            <a:ext cx="3109749" cy="48679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B9C57C-3304-09AB-2CF2-23D06CCCD6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091" y="3564264"/>
            <a:ext cx="5837360" cy="260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988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Deep Learning</a:t>
            </a:r>
            <a:endParaRPr lang="nl-NL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990023"/>
            <a:ext cx="11144920" cy="3627730"/>
          </a:xfrm>
        </p:spPr>
        <p:txBody>
          <a:bodyPr wrap="square" lIns="91440" tIns="45720" rIns="91440" bIns="45720" anchor="t">
            <a:noAutofit/>
          </a:bodyPr>
          <a:lstStyle/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  Iteration 4 :</a:t>
            </a: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latin typeface="Calibri"/>
                <a:ea typeface="Open Sans"/>
                <a:cs typeface="Open Sans"/>
              </a:rPr>
              <a:t> Vgg16 model was used for the best iteration.</a:t>
            </a: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latin typeface="Calibri"/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0" indent="0">
              <a:buNone/>
            </a:pPr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dirty="0">
              <a:ea typeface="Open Sans"/>
              <a:cs typeface="Open San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Overview</a:t>
            </a:r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5</a:t>
            </a:fld>
            <a:endParaRPr lang="nl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DB8578-BA8A-B18D-C2BC-85676F76A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42" y="4287376"/>
            <a:ext cx="11435760" cy="1830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7F29D1-FABC-B8BA-C410-6AD5A6104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5333" y="659370"/>
            <a:ext cx="5248785" cy="253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5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539" y="1432269"/>
            <a:ext cx="11144922" cy="471498"/>
          </a:xfrm>
        </p:spPr>
        <p:txBody>
          <a:bodyPr/>
          <a:lstStyle/>
          <a:p>
            <a:r>
              <a:rPr lang="en-US"/>
              <a:t>Deep Learning</a:t>
            </a:r>
            <a:endParaRPr lang="nl-NL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990023"/>
            <a:ext cx="11144920" cy="3627730"/>
          </a:xfrm>
        </p:spPr>
        <p:txBody>
          <a:bodyPr wrap="square" lIns="91440" tIns="45720" rIns="91440" bIns="45720" anchor="t">
            <a:noAutofit/>
          </a:bodyPr>
          <a:lstStyle/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 Iteration 1:</a:t>
            </a:r>
          </a:p>
          <a:p>
            <a:pPr marL="457690" lvl="1" indent="0">
              <a:buNone/>
            </a:pPr>
            <a:r>
              <a:rPr lang="en-GB" sz="1800" dirty="0">
                <a:latin typeface="Calibri"/>
                <a:ea typeface="Open Sans"/>
                <a:cs typeface="Open Sans"/>
              </a:rPr>
              <a:t>Test accuracy of the model is 79 %</a:t>
            </a:r>
          </a:p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Iteration 2:  </a:t>
            </a:r>
          </a:p>
          <a:p>
            <a:pPr marL="486900" lvl="1" indent="-29210"/>
            <a:r>
              <a:rPr lang="en-GB" sz="1800" dirty="0">
                <a:latin typeface="Calibri"/>
                <a:ea typeface="Open Sans"/>
                <a:cs typeface="Open Sans"/>
              </a:rPr>
              <a:t>Test accuracy of 78 % </a:t>
            </a:r>
          </a:p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Iteration 3:</a:t>
            </a:r>
          </a:p>
          <a:p>
            <a:pPr marL="486900" lvl="1" indent="-29210"/>
            <a:r>
              <a:rPr lang="en-GB" sz="1800" dirty="0">
                <a:latin typeface="Calibri"/>
                <a:ea typeface="Open Sans"/>
                <a:cs typeface="Open Sans"/>
              </a:rPr>
              <a:t>Test accuracy of 79 % 	</a:t>
            </a:r>
          </a:p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Iteration 4:</a:t>
            </a:r>
          </a:p>
          <a:p>
            <a:pPr marL="486900" lvl="1" indent="-29210"/>
            <a:r>
              <a:rPr lang="en-GB" sz="1800" dirty="0">
                <a:latin typeface="Calibri"/>
                <a:ea typeface="Open Sans"/>
                <a:cs typeface="Open Sans"/>
              </a:rPr>
              <a:t>performance of the model is 94% </a:t>
            </a:r>
          </a:p>
          <a:p>
            <a:pPr marL="0" indent="0">
              <a:buNone/>
            </a:pPr>
            <a:r>
              <a:rPr lang="en-GB" sz="2400" dirty="0">
                <a:latin typeface="Calibri"/>
                <a:ea typeface="Open Sans"/>
                <a:cs typeface="Open Sans"/>
              </a:rPr>
              <a:t>  </a:t>
            </a:r>
            <a:endParaRPr lang="en-GB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endParaRPr lang="en-GB" sz="2000" dirty="0">
              <a:ea typeface="Open Sans"/>
              <a:cs typeface="Open Sans"/>
            </a:endParaRPr>
          </a:p>
          <a:p>
            <a:pPr marL="0" indent="0">
              <a:buNone/>
            </a:pPr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dirty="0">
              <a:ea typeface="Open Sans"/>
              <a:cs typeface="Open San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  <a:endParaRPr lang="nl-NL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6</a:t>
            </a:fld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D352B5-10B8-5B30-B3D5-040C45E56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7567" y="0"/>
            <a:ext cx="2374433" cy="62761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A5EAEC-02E5-8186-1603-78ECB2821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64" y="5374831"/>
            <a:ext cx="8497486" cy="4858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42498F-5AAF-1F8B-AE6F-BE50E46C6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1049" y="2787653"/>
            <a:ext cx="1333686" cy="10383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F22B92-59D9-2EA5-15A7-3CFCE784D3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0955" y="3856714"/>
            <a:ext cx="5689995" cy="8668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F4F1AB-C4CF-0C3D-A08E-F9DB5F3562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8796" y="1653103"/>
            <a:ext cx="1352739" cy="10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14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Responsible AI</a:t>
            </a:r>
            <a:endParaRPr lang="nl-NL" dirty="0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990023"/>
            <a:ext cx="11144920" cy="3627730"/>
          </a:xfrm>
        </p:spPr>
        <p:txBody>
          <a:bodyPr wrap="square" lIns="91440" tIns="45720" rIns="91440" bIns="45720" anchor="t">
            <a:noAutofit/>
          </a:bodyPr>
          <a:lstStyle/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 Discuss the trade-off between accuracy and interpretability:</a:t>
            </a:r>
            <a:endParaRPr lang="en-US" sz="2400" dirty="0">
              <a:latin typeface="Calibri"/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In the context of your application, which holds greater importance: achieving a high level of accuracy or ensuring interpretability? </a:t>
            </a:r>
            <a:endParaRPr lang="en-US" sz="2000" dirty="0">
              <a:ea typeface="Open Sans"/>
              <a:cs typeface="Open Sans"/>
            </a:endParaRPr>
          </a:p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 What underlying pattern(s) does the model identify:</a:t>
            </a:r>
            <a:endParaRPr lang="en-US" sz="2400" dirty="0">
              <a:latin typeface="Calibri"/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Which Explainable AI method(s) did you apply to the model?</a:t>
            </a:r>
            <a:endParaRPr lang="en-US" sz="2000" dirty="0">
              <a:ea typeface="Open Sans"/>
              <a:cs typeface="Open Sans"/>
            </a:endParaRPr>
          </a:p>
          <a:p>
            <a:pPr marL="486410" lvl="1" indent="-29210">
              <a:buClr>
                <a:schemeClr val="accent2"/>
              </a:buClr>
            </a:pPr>
            <a:r>
              <a:rPr lang="en-GB" sz="2000" dirty="0">
                <a:ea typeface="Open Sans"/>
                <a:cs typeface="Open Sans"/>
              </a:rPr>
              <a:t> Can you provide an example of how the model recognizes specific objects, textures, or shapes within the images, employing the abovementioned method?</a:t>
            </a:r>
            <a:endParaRPr lang="en-US" sz="2000" dirty="0">
              <a:ea typeface="Open Sans"/>
              <a:cs typeface="Open Sans"/>
            </a:endParaRPr>
          </a:p>
          <a:p>
            <a:pPr marL="0" indent="-29210"/>
            <a:endParaRPr lang="en-GB" sz="20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sz="2000" dirty="0">
              <a:latin typeface="Calibri"/>
              <a:ea typeface="Open Sans"/>
              <a:cs typeface="Open Sans"/>
            </a:endParaRPr>
          </a:p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 Time Limit: 2 minutes</a:t>
            </a:r>
          </a:p>
          <a:p>
            <a:pPr marL="0" indent="-29210"/>
            <a:endParaRPr lang="en-GB" sz="2000" dirty="0">
              <a:latin typeface="Calibri"/>
              <a:ea typeface="Open Sans"/>
              <a:cs typeface="Open San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539" y="390975"/>
            <a:ext cx="11144922" cy="867684"/>
          </a:xfrm>
        </p:spPr>
        <p:txBody>
          <a:bodyPr lIns="91440" tIns="45720" rIns="91440" bIns="45720" anchor="t"/>
          <a:lstStyle/>
          <a:p>
            <a:r>
              <a:rPr lang="en-US">
                <a:latin typeface="Open Sans Semibold"/>
                <a:ea typeface="Open Sans Semibold"/>
                <a:cs typeface="Open Sans Semibold"/>
              </a:rPr>
              <a:t>Model Interpretability</a:t>
            </a:r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99578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Human-Centered AI</a:t>
            </a:r>
            <a:endParaRPr lang="nl-NL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990023"/>
            <a:ext cx="11144920" cy="3627730"/>
          </a:xfrm>
        </p:spPr>
        <p:txBody>
          <a:bodyPr wrap="square" lIns="91440" tIns="45720" rIns="91440" bIns="45720" anchor="t">
            <a:noAutofit/>
          </a:bodyPr>
          <a:lstStyle/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 Added more features (settings, in pay subscription) </a:t>
            </a:r>
          </a:p>
          <a:p>
            <a:pPr marL="0" indent="0">
              <a:buNone/>
            </a:pPr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0">
              <a:buNone/>
            </a:pPr>
            <a:endParaRPr lang="en-GB" sz="2400" dirty="0">
              <a:latin typeface="Calibri"/>
              <a:ea typeface="Open Sans"/>
              <a:cs typeface="Open San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Study</a:t>
            </a:r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8</a:t>
            </a:fld>
            <a:endParaRPr lang="nl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7056A1-AEE2-FEA7-0D88-2886760E4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6998" y="494453"/>
            <a:ext cx="2534004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795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Human-Centered AI</a:t>
            </a:r>
            <a:endParaRPr lang="nl-NL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990023"/>
            <a:ext cx="11144920" cy="3627730"/>
          </a:xfrm>
        </p:spPr>
        <p:txBody>
          <a:bodyPr wrap="square" lIns="91440" tIns="45720" rIns="91440" bIns="45720" anchor="t">
            <a:noAutofit/>
          </a:bodyPr>
          <a:lstStyle/>
          <a:p>
            <a:pPr marL="0" indent="-29210"/>
            <a:r>
              <a:rPr lang="en-GB" sz="2400" b="1" dirty="0">
                <a:latin typeface="Calibri"/>
                <a:ea typeface="Open Sans"/>
                <a:cs typeface="Open Sans"/>
              </a:rPr>
              <a:t> </a:t>
            </a:r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endParaRPr lang="en-GB" sz="2400" dirty="0">
              <a:latin typeface="Calibri"/>
              <a:ea typeface="Open Sans"/>
              <a:cs typeface="Open Sans"/>
            </a:endParaRPr>
          </a:p>
          <a:p>
            <a:pPr marL="0" indent="-29210"/>
            <a:r>
              <a:rPr lang="en-GB" sz="2400" dirty="0">
                <a:latin typeface="Calibri"/>
                <a:ea typeface="Open Sans"/>
                <a:cs typeface="Open Sans"/>
              </a:rPr>
              <a:t> Time Limit: 2 minute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9</a:t>
            </a:fld>
            <a:endParaRPr lang="nl-NL"/>
          </a:p>
        </p:txBody>
      </p:sp>
      <p:pic>
        <p:nvPicPr>
          <p:cNvPr id="2" name="Flower_Recognition_Video">
            <a:hlinkClick r:id="" action="ppaction://media"/>
            <a:extLst>
              <a:ext uri="{FF2B5EF4-FFF2-40B4-BE49-F238E27FC236}">
                <a16:creationId xmlns:a16="http://schemas.microsoft.com/office/drawing/2014/main" id="{04E876F3-F8C9-FE02-CA60-973C72920F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06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 SIDE">
  <a:themeElements>
    <a:clrScheme name="Aangepast 2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74072DD1-003A-498D-805F-6F12813DF1F1}"/>
    </a:ext>
  </a:extLst>
</a:theme>
</file>

<file path=ppt/theme/theme2.xml><?xml version="1.0" encoding="utf-8"?>
<a:theme xmlns:a="http://schemas.openxmlformats.org/drawingml/2006/main" name="TEXT SLIDE">
  <a:themeElements>
    <a:clrScheme name="BUas Thema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FDFFFE"/>
      </a:accent3>
      <a:accent4>
        <a:srgbClr val="FDFFFE"/>
      </a:accent4>
      <a:accent5>
        <a:srgbClr val="FDFFFE"/>
      </a:accent5>
      <a:accent6>
        <a:srgbClr val="FDFFFE"/>
      </a:accent6>
      <a:hlink>
        <a:srgbClr val="FDFFFE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858C82BB-7DD2-4828-892B-C2A10CE3C946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8F7411FF5BA04C8BB948E4423DB960" ma:contentTypeVersion="14" ma:contentTypeDescription="Create a new document." ma:contentTypeScope="" ma:versionID="d1414ec7071dd118dd6e0a03231a539a">
  <xsd:schema xmlns:xsd="http://www.w3.org/2001/XMLSchema" xmlns:xs="http://www.w3.org/2001/XMLSchema" xmlns:p="http://schemas.microsoft.com/office/2006/metadata/properties" xmlns:ns2="cafc3e4c-b146-46b8-8a52-78ced9164e87" xmlns:ns3="35914ba8-9e4a-4224-9594-5062124be8f1" targetNamespace="http://schemas.microsoft.com/office/2006/metadata/properties" ma:root="true" ma:fieldsID="3eef441954570387784f88d2d7e788f7" ns2:_="" ns3:_="">
    <xsd:import namespace="cafc3e4c-b146-46b8-8a52-78ced9164e87"/>
    <xsd:import namespace="35914ba8-9e4a-4224-9594-5062124be8f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LengthInSecond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fc3e4c-b146-46b8-8a52-78ced9164e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365a90ea-d0e7-4aae-8ef9-9f5dd1eb65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914ba8-9e4a-4224-9594-5062124be8f1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3036bc52-4a51-452c-ad2d-608e46149e65}" ma:internalName="TaxCatchAll" ma:showField="CatchAllData" ma:web="35914ba8-9e4a-4224-9594-5062124be8f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5914ba8-9e4a-4224-9594-5062124be8f1" xsi:nil="true"/>
    <lcf76f155ced4ddcb4097134ff3c332f xmlns="cafc3e4c-b146-46b8-8a52-78ced9164e8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DFC9CAF-BBE9-4F22-BA53-CE4EA456A87D}">
  <ds:schemaRefs>
    <ds:schemaRef ds:uri="35914ba8-9e4a-4224-9594-5062124be8f1"/>
    <ds:schemaRef ds:uri="cafc3e4c-b146-46b8-8a52-78ced9164e8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BDE96B7-2B32-41BB-94C3-26DDC5AA14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080B34-2E67-4CAF-8EF6-72F240EC50BC}">
  <ds:schemaRefs>
    <ds:schemaRef ds:uri="35914ba8-9e4a-4224-9594-5062124be8f1"/>
    <ds:schemaRef ds:uri="cafc3e4c-b146-46b8-8a52-78ced9164e8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BUas Powerpoint</Template>
  <TotalTime>765</TotalTime>
  <Words>773</Words>
  <Application>Microsoft Office PowerPoint</Application>
  <PresentationFormat>Widescreen</PresentationFormat>
  <Paragraphs>103</Paragraphs>
  <Slides>10</Slides>
  <Notes>3</Notes>
  <HiddenSlides>1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Open Sans</vt:lpstr>
      <vt:lpstr>Open Sans Semibold</vt:lpstr>
      <vt:lpstr>Open Sans Semibold</vt:lpstr>
      <vt:lpstr>Söhne</vt:lpstr>
      <vt:lpstr>TITLE SIDE</vt:lpstr>
      <vt:lpstr>TEXT SLIDE</vt:lpstr>
      <vt:lpstr>Project Proposal: Flower_Recognition</vt:lpstr>
      <vt:lpstr>Project Pitch</vt:lpstr>
      <vt:lpstr>Problem Overview</vt:lpstr>
      <vt:lpstr>Model Overview</vt:lpstr>
      <vt:lpstr>Model Overview</vt:lpstr>
      <vt:lpstr>Model Performance</vt:lpstr>
      <vt:lpstr>Model Interpretability</vt:lpstr>
      <vt:lpstr>User Study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Heijligers, Bram</dc:creator>
  <cp:lastModifiedBy>Paskalev, Petar (232725)</cp:lastModifiedBy>
  <cp:revision>90</cp:revision>
  <dcterms:created xsi:type="dcterms:W3CDTF">2022-12-20T17:29:36Z</dcterms:created>
  <dcterms:modified xsi:type="dcterms:W3CDTF">2024-04-12T12:06:19Z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0x010100378F7411FF5BA04C8BB948E4423DB960</vt:lpwstr>
  </property>
  <property fmtid="{D5CDD505-2E9C-101B-9397-08002B2CF9AE}" pid="3" name="MediaServiceImageTags">
    <vt:lpwstr/>
  </property>
</Properties>
</file>

<file path=docProps/thumbnail.jpeg>
</file>